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Bungee"/>
      <p:regular r:id="rId58"/>
    </p:embeddedFont>
    <p:embeddedFont>
      <p:font typeface="Rajdhani Medium"/>
      <p:regular r:id="rId59"/>
      <p:bold r:id="rId60"/>
    </p:embeddedFont>
    <p:embeddedFont>
      <p:font typeface="Advent Pro Medium"/>
      <p:regular r:id="rId61"/>
      <p:bold r:id="rId62"/>
    </p:embeddedFont>
    <p:embeddedFont>
      <p:font typeface="Advent Pro"/>
      <p:regular r:id="rId63"/>
      <p:bold r:id="rId64"/>
    </p:embeddedFont>
    <p:embeddedFont>
      <p:font typeface="Comfortaa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dventProMedium-bold.fntdata"/><Relationship Id="rId61" Type="http://schemas.openxmlformats.org/officeDocument/2006/relationships/font" Target="fonts/AdventProMedium-regular.fntdata"/><Relationship Id="rId20" Type="http://schemas.openxmlformats.org/officeDocument/2006/relationships/slide" Target="slides/slide15.xml"/><Relationship Id="rId64" Type="http://schemas.openxmlformats.org/officeDocument/2006/relationships/font" Target="fonts/AdventPro-bold.fntdata"/><Relationship Id="rId63" Type="http://schemas.openxmlformats.org/officeDocument/2006/relationships/font" Target="fonts/AdventPro-regular.fntdata"/><Relationship Id="rId22" Type="http://schemas.openxmlformats.org/officeDocument/2006/relationships/slide" Target="slides/slide17.xml"/><Relationship Id="rId66" Type="http://schemas.openxmlformats.org/officeDocument/2006/relationships/font" Target="fonts/Comfortaa-bold.fntdata"/><Relationship Id="rId21" Type="http://schemas.openxmlformats.org/officeDocument/2006/relationships/slide" Target="slides/slide16.xml"/><Relationship Id="rId65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ajdhani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jdhaniMedium-regular.fntdata"/><Relationship Id="rId14" Type="http://schemas.openxmlformats.org/officeDocument/2006/relationships/slide" Target="slides/slide9.xml"/><Relationship Id="rId58" Type="http://schemas.openxmlformats.org/officeDocument/2006/relationships/font" Target="fonts/Bunge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392eb313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392eb313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6685207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f6685207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f6685207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f6685207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f668520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f668520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759041ca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759041ca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759041ca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759041ca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759041ca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759041ca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759041ca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759041ca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f668520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f668520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759041ca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759041ca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759041ca0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759041ca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392eb313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392eb313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668520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668520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f6685207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f6685207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f6685207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f6685207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6685207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f6685207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759041c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759041c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759041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759041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f6685207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f668520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759041ca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759041ca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3fd1eeb4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3fd1eeb4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3fd1eeb4b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3fd1eeb4b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392eb313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392eb313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6685207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6685207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f6685207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f6685207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f6685207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f6685207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f6685207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f6685207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759041ca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759041ca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759041ca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759041ca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759041ca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759041ca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759041ca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759041ca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759041ca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759041ca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759041ca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759041ca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392eb313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392eb313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f6685207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f6685207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fd5b83d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9fd5b83d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3fd1eeb4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3fd1eeb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f6685207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f6685207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f6685207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f6685207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f668520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f668520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fdcfbce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fdcfbce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fdcfbc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fdcfbc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f6685207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f6685207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7491e69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7491e69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392eb3136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392eb3136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7491e69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7491e69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3fd1eeb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3fd1eeb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392eb3136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392eb3136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92eb3136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392eb3136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f6685207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f6685207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f6685207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f6685207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f6685207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f6685207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" type="subTitle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2" type="ctrTitle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3" type="subTitle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4" type="ctrTitle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5" type="subTitle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6" type="ctrTitle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7" type="subTitle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8" type="ctrTitle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9" type="subTitle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3" type="ctrTitle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4" type="subTitle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ctrTitle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ctrTitle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subTitle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5" type="ctrTitle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6" type="subTitle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ctrTitle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3" type="ctrTitle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4" type="subTitle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5" type="ctrTitle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6" type="subTitle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7" type="ctrTitle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8" type="subTitle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hasCustomPrompt="1" type="title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hasCustomPrompt="1" idx="3" type="title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/>
          <p:nvPr>
            <p:ph idx="4" type="body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hasCustomPrompt="1" idx="5" type="title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/>
          <p:nvPr>
            <p:ph idx="6" type="body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ctrTitle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ctrTitle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ctrTitle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9" type="ctrTitle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3" type="subTitle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4" type="ctrTitle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5" type="subTitle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body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>
            <a:hlinkClick/>
          </p:cNvPr>
          <p:cNvSpPr/>
          <p:nvPr/>
        </p:nvSpPr>
        <p:spPr>
          <a:xfrm>
            <a:off x="695250" y="2175450"/>
            <a:ext cx="1113600" cy="483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38"/>
          <p:cNvSpPr txBox="1"/>
          <p:nvPr>
            <p:ph type="ctrTitle"/>
          </p:nvPr>
        </p:nvSpPr>
        <p:spPr>
          <a:xfrm>
            <a:off x="591225" y="646725"/>
            <a:ext cx="53412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 distributed Operating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38">
            <a:hlinkClick/>
          </p:cNvPr>
          <p:cNvSpPr txBox="1"/>
          <p:nvPr>
            <p:ph idx="1" type="subTitle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Start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FLExible ipc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0" name="Google Shape;230;p47"/>
          <p:cNvSpPr txBox="1"/>
          <p:nvPr/>
        </p:nvSpPr>
        <p:spPr>
          <a:xfrm>
            <a:off x="673175" y="1567250"/>
            <a:ext cx="7962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 uses a message-based IPC that is based on ports, which are kernel objects that hold messages.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31" name="Google Shape;231;p47"/>
          <p:cNvSpPr txBox="1"/>
          <p:nvPr>
            <p:ph idx="4294967295" type="ctrTitle"/>
          </p:nvPr>
        </p:nvSpPr>
        <p:spPr>
          <a:xfrm>
            <a:off x="696000" y="2682200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High Performance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2" name="Google Shape;232;p47"/>
          <p:cNvSpPr txBox="1"/>
          <p:nvPr/>
        </p:nvSpPr>
        <p:spPr>
          <a:xfrm>
            <a:off x="696000" y="3670950"/>
            <a:ext cx="7752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 has performance penalty because of context switching between serving process and the microkernel. After all of these it still performs better.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Simple Programmer Interface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8" name="Google Shape;238;p48"/>
          <p:cNvSpPr txBox="1"/>
          <p:nvPr/>
        </p:nvSpPr>
        <p:spPr>
          <a:xfrm>
            <a:off x="673175" y="1567250"/>
            <a:ext cx="7752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 provides simple interface for programmers which is Mach Interface Generator (MIG)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 Interface Generator allows the application programmers to use a service by simply making a procedure call, rather than making a system call or writing code for sending and receiving messages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Model &amp; Kernel Model</a:t>
            </a:r>
            <a:endParaRPr sz="3000"/>
          </a:p>
        </p:txBody>
      </p:sp>
      <p:sp>
        <p:nvSpPr>
          <p:cNvPr id="244" name="Google Shape;244;p49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49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6" name="Google Shape;246;p4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47" name="Google Shape;247;p49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8" name="Google Shape;248;p49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49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Maulika arekar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title"/>
          </p:nvPr>
        </p:nvSpPr>
        <p:spPr>
          <a:xfrm>
            <a:off x="2012325" y="727875"/>
            <a:ext cx="56784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MODEL of MACH</a:t>
            </a:r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1561000"/>
            <a:ext cx="2824031" cy="33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481" y="1614675"/>
            <a:ext cx="5527119" cy="313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type="title"/>
          </p:nvPr>
        </p:nvSpPr>
        <p:spPr>
          <a:xfrm>
            <a:off x="659825" y="582575"/>
            <a:ext cx="7554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MAIN ABSTRACTION IN MACH KERNeL</a:t>
            </a:r>
            <a:endParaRPr/>
          </a:p>
        </p:txBody>
      </p:sp>
      <p:sp>
        <p:nvSpPr>
          <p:cNvPr id="262" name="Google Shape;262;p51"/>
          <p:cNvSpPr txBox="1"/>
          <p:nvPr>
            <p:ph type="title"/>
          </p:nvPr>
        </p:nvSpPr>
        <p:spPr>
          <a:xfrm>
            <a:off x="572825" y="1639450"/>
            <a:ext cx="73452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 sz="2100"/>
              <a:t>Tasks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 sz="2100"/>
              <a:t>Processes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 sz="2100"/>
              <a:t>Threads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 sz="2100"/>
              <a:t>Ports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 sz="2100"/>
              <a:t>messages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What is Mach MICROKERNEL?</a:t>
            </a:r>
            <a:endParaRPr b="1" sz="3200"/>
          </a:p>
        </p:txBody>
      </p:sp>
      <p:sp>
        <p:nvSpPr>
          <p:cNvPr id="268" name="Google Shape;268;p52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The Mach kernel is an example of  modular layered approach to operating system design.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It provides flexible execution environment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Kernel provides only fundamental services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These services are basic but powerful enough to be used on wide range of architectures.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Mach MICROKERNEL FEATURES:</a:t>
            </a:r>
            <a:endParaRPr b="1" sz="3200"/>
          </a:p>
        </p:txBody>
      </p:sp>
      <p:sp>
        <p:nvSpPr>
          <p:cNvPr id="274" name="Google Shape;274;p53"/>
          <p:cNvSpPr txBox="1"/>
          <p:nvPr>
            <p:ph idx="1" type="body"/>
          </p:nvPr>
        </p:nvSpPr>
        <p:spPr>
          <a:xfrm>
            <a:off x="817800" y="1212700"/>
            <a:ext cx="7065300" cy="3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Task and thread management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Interprocess communication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Memory object management 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System call redirection 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/>
              <a:t>Device support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Architecture</a:t>
            </a:r>
            <a:endParaRPr sz="3000"/>
          </a:p>
        </p:txBody>
      </p:sp>
      <p:sp>
        <p:nvSpPr>
          <p:cNvPr id="280" name="Google Shape;280;p54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54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2" name="Google Shape;282;p5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83" name="Google Shape;283;p54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4" name="Google Shape;284;p54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54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Pradnyot morwekar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 MICROKERNEL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291" name="Google Shape;291;p55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292" name="Google Shape;2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25" y="1762200"/>
            <a:ext cx="5568001" cy="302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ASPECTS OF </a:t>
            </a:r>
            <a:r>
              <a:rPr lang="en"/>
              <a:t>Mach SYSTEM ARCHITECTURE</a:t>
            </a:r>
            <a:endParaRPr/>
          </a:p>
        </p:txBody>
      </p:sp>
      <p:sp>
        <p:nvSpPr>
          <p:cNvPr id="298" name="Google Shape;298;p56"/>
          <p:cNvSpPr txBox="1"/>
          <p:nvPr>
            <p:ph idx="1" type="body"/>
          </p:nvPr>
        </p:nvSpPr>
        <p:spPr>
          <a:xfrm>
            <a:off x="817800" y="148910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ungee"/>
                <a:ea typeface="Bungee"/>
                <a:cs typeface="Bungee"/>
                <a:sym typeface="Bungee"/>
              </a:rPr>
              <a:t>TailorabilitY</a:t>
            </a:r>
            <a:endParaRPr sz="2000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Bungee"/>
                <a:ea typeface="Bungee"/>
                <a:cs typeface="Bungee"/>
                <a:sym typeface="Bungee"/>
              </a:rPr>
              <a:t>Portability</a:t>
            </a:r>
            <a:endParaRPr sz="2000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Bungee"/>
                <a:ea typeface="Bungee"/>
                <a:cs typeface="Bungee"/>
                <a:sym typeface="Bungee"/>
              </a:rPr>
              <a:t>Network accessibility</a:t>
            </a:r>
            <a:endParaRPr sz="2000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Bungee"/>
                <a:ea typeface="Bungee"/>
                <a:cs typeface="Bungee"/>
                <a:sym typeface="Bungee"/>
              </a:rPr>
              <a:t>Multiprocessor supporT</a:t>
            </a:r>
            <a:endParaRPr sz="2000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Bungee"/>
                <a:ea typeface="Bungee"/>
                <a:cs typeface="Bungee"/>
                <a:sym typeface="Bungee"/>
              </a:rPr>
              <a:t>Security</a:t>
            </a:r>
            <a:endParaRPr sz="2000"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817800" y="1178750"/>
            <a:ext cx="70653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Hammad Ansari (2018450002)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Maulika Arekar(2018450003)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Diksha Bandagale (2018450004)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Riya Barve </a:t>
            </a:r>
            <a:r>
              <a:rPr lang="en" sz="1700"/>
              <a:t>(2018450005)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Siddhesh Chaughule (2018450008)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Anuradha Date (2018450011)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Nilam Khatal (2018450026)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Pradnyot Morwekar (2018450033)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Pratik Pawar (2018450038)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Mantasha Shaikh [2018450047]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Prashika Walke [2018450059]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Chaitanya Yadav(2018450060)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IPC mechanism</a:t>
            </a:r>
            <a:endParaRPr sz="3000"/>
          </a:p>
        </p:txBody>
      </p:sp>
      <p:sp>
        <p:nvSpPr>
          <p:cNvPr id="304" name="Google Shape;304;p57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57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06" name="Google Shape;306;p5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07" name="Google Shape;307;p57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8" name="Google Shape;308;p57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57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Pratik pawar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IPC Mechanism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5" name="Google Shape;315;p58"/>
          <p:cNvSpPr txBox="1"/>
          <p:nvPr/>
        </p:nvSpPr>
        <p:spPr>
          <a:xfrm>
            <a:off x="673175" y="1567250"/>
            <a:ext cx="7752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Inter-process communication (IPC) can be defined as set of techniques used for  exchanging  data among multiple threads in one or more processes.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 two components of Mach IPC are ports and messages.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techniques available for IPC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21" name="Google Shape;321;p59"/>
          <p:cNvSpPr txBox="1"/>
          <p:nvPr/>
        </p:nvSpPr>
        <p:spPr>
          <a:xfrm>
            <a:off x="673175" y="1567250"/>
            <a:ext cx="7752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Shared Memory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Messages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Synchronization through IPC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Uses of RPC</a:t>
            </a:r>
            <a:endParaRPr sz="3000"/>
          </a:p>
        </p:txBody>
      </p:sp>
      <p:sp>
        <p:nvSpPr>
          <p:cNvPr id="327" name="Google Shape;327;p60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60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9" name="Google Shape;329;p6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30" name="Google Shape;330;p60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1" name="Google Shape;331;p60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60"/>
          <p:cNvSpPr txBox="1"/>
          <p:nvPr>
            <p:ph type="title"/>
          </p:nvPr>
        </p:nvSpPr>
        <p:spPr>
          <a:xfrm>
            <a:off x="5580200" y="3969450"/>
            <a:ext cx="289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Riya sachin barve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>
            <p:ph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						 rpc?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38" name="Google Shape;338;p61"/>
          <p:cNvSpPr txBox="1"/>
          <p:nvPr/>
        </p:nvSpPr>
        <p:spPr>
          <a:xfrm>
            <a:off x="673175" y="1567250"/>
            <a:ext cx="77520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 RPC is an interprocess communication technique that is used for client-server based applications.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Also known as a subroutine call or function call.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>
            <p:ph type="title"/>
          </p:nvPr>
        </p:nvSpPr>
        <p:spPr>
          <a:xfrm>
            <a:off x="2332250" y="59400"/>
            <a:ext cx="36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</a:t>
            </a:r>
            <a:endParaRPr/>
          </a:p>
        </p:txBody>
      </p:sp>
      <p:sp>
        <p:nvSpPr>
          <p:cNvPr id="344" name="Google Shape;344;p62"/>
          <p:cNvSpPr txBox="1"/>
          <p:nvPr>
            <p:ph idx="1" type="subTitle"/>
          </p:nvPr>
        </p:nvSpPr>
        <p:spPr>
          <a:xfrm>
            <a:off x="269550" y="1185150"/>
            <a:ext cx="86049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2">
            <a:hlinkClick/>
          </p:cNvPr>
          <p:cNvSpPr/>
          <p:nvPr/>
        </p:nvSpPr>
        <p:spPr>
          <a:xfrm>
            <a:off x="1134325" y="139350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46" name="Google Shape;346;p62">
            <a:hlinkClick/>
          </p:cNvPr>
          <p:cNvSpPr/>
          <p:nvPr/>
        </p:nvSpPr>
        <p:spPr>
          <a:xfrm>
            <a:off x="1131925" y="3163975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47" name="Google Shape;347;p62">
            <a:hlinkClick/>
          </p:cNvPr>
          <p:cNvSpPr/>
          <p:nvPr/>
        </p:nvSpPr>
        <p:spPr>
          <a:xfrm>
            <a:off x="4938350" y="3163975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48" name="Google Shape;348;p62"/>
          <p:cNvSpPr txBox="1"/>
          <p:nvPr/>
        </p:nvSpPr>
        <p:spPr>
          <a:xfrm>
            <a:off x="1365175" y="1516650"/>
            <a:ext cx="1746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Exception-Handling</a:t>
            </a:r>
            <a:endParaRPr sz="16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49" name="Google Shape;349;p62"/>
          <p:cNvSpPr txBox="1"/>
          <p:nvPr/>
        </p:nvSpPr>
        <p:spPr>
          <a:xfrm>
            <a:off x="1263475" y="3284325"/>
            <a:ext cx="1950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    NetMsgServer</a:t>
            </a:r>
            <a:endParaRPr sz="16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0" name="Google Shape;350;p62"/>
          <p:cNvSpPr txBox="1"/>
          <p:nvPr/>
        </p:nvSpPr>
        <p:spPr>
          <a:xfrm>
            <a:off x="5142350" y="3300375"/>
            <a:ext cx="1950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Programmer Interface</a:t>
            </a:r>
            <a:endParaRPr sz="16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62">
            <a:hlinkClick/>
          </p:cNvPr>
          <p:cNvSpPr/>
          <p:nvPr/>
        </p:nvSpPr>
        <p:spPr>
          <a:xfrm>
            <a:off x="4938350" y="139350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2" name="Google Shape;352;p62"/>
          <p:cNvSpPr txBox="1"/>
          <p:nvPr/>
        </p:nvSpPr>
        <p:spPr>
          <a:xfrm>
            <a:off x="5169200" y="1516650"/>
            <a:ext cx="1746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 Remote Access</a:t>
            </a:r>
            <a:endParaRPr sz="16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type="title"/>
          </p:nvPr>
        </p:nvSpPr>
        <p:spPr>
          <a:xfrm>
            <a:off x="3355375" y="18370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Objects and their Components</a:t>
            </a:r>
            <a:endParaRPr sz="3000"/>
          </a:p>
        </p:txBody>
      </p:sp>
      <p:sp>
        <p:nvSpPr>
          <p:cNvPr id="358" name="Google Shape;358;p63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63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60" name="Google Shape;360;p6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61" name="Google Shape;361;p63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63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63"/>
          <p:cNvSpPr txBox="1"/>
          <p:nvPr>
            <p:ph type="title"/>
          </p:nvPr>
        </p:nvSpPr>
        <p:spPr>
          <a:xfrm>
            <a:off x="4718875" y="3787275"/>
            <a:ext cx="342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Chaitanya yadav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idx="1" type="subTitle"/>
          </p:nvPr>
        </p:nvSpPr>
        <p:spPr>
          <a:xfrm>
            <a:off x="259050" y="760800"/>
            <a:ext cx="8885100" cy="4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</a:t>
            </a:r>
            <a:r>
              <a:rPr lang="en" sz="2400"/>
              <a:t>data and the operations that manipulate the data are encapsulated into an abstract object.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 has a C-based object-oriented programming package.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(Which is integrated with the inter-process communication facility)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provides the means to dynamically specify classes and objects.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 inheritance, automatic object locking, garbage collection of objects, class/superclass hierarchy are all enabled due to this package.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Only the operations of the object are able to act on the entities defined in it.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details of how these operations are implemented are hidden, as are the internal data structures.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9" name="Google Shape;369;p64"/>
          <p:cNvSpPr txBox="1"/>
          <p:nvPr>
            <p:ph type="title"/>
          </p:nvPr>
        </p:nvSpPr>
        <p:spPr>
          <a:xfrm>
            <a:off x="708600" y="91550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Objects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771525" y="166625"/>
            <a:ext cx="786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Components</a:t>
            </a:r>
            <a:endParaRPr/>
          </a:p>
        </p:txBody>
      </p:sp>
      <p:sp>
        <p:nvSpPr>
          <p:cNvPr id="375" name="Google Shape;375;p65"/>
          <p:cNvSpPr txBox="1"/>
          <p:nvPr>
            <p:ph idx="1" type="subTitle"/>
          </p:nvPr>
        </p:nvSpPr>
        <p:spPr>
          <a:xfrm>
            <a:off x="525075" y="836975"/>
            <a:ext cx="8668800" cy="4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</a:t>
            </a: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Task</a:t>
            </a:r>
            <a:r>
              <a:rPr lang="en" sz="2400"/>
              <a:t> is an execution environment that provides the basic unit of resource allocation.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Thread</a:t>
            </a:r>
            <a:r>
              <a:rPr lang="en" sz="2400"/>
              <a:t> is the basic unit of execution and must run in the context of a task (which provides the address space).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Port</a:t>
            </a:r>
            <a:r>
              <a:rPr lang="en" sz="2400"/>
              <a:t> is the basic object-reference mechanism in Mach and is imple-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mented as a kernel-protected communication channel.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(Task must have a port right to send a message to a port.)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port set</a:t>
            </a:r>
            <a:r>
              <a:rPr lang="en" sz="2400"/>
              <a:t> is a group of ports sharing a common message queue.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 thread can receive messages for a port set and thus service multiple ports.)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idx="1" type="subTitle"/>
          </p:nvPr>
        </p:nvSpPr>
        <p:spPr>
          <a:xfrm>
            <a:off x="694826" y="686875"/>
            <a:ext cx="83277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Message</a:t>
            </a:r>
            <a:r>
              <a:rPr lang="en" sz="2400"/>
              <a:t> is the basic method of communication between threads in Mach. It is a typed collection of data objects.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 u="sng">
                <a:latin typeface="Advent Pro"/>
                <a:ea typeface="Advent Pro"/>
                <a:cs typeface="Advent Pro"/>
                <a:sym typeface="Advent Pro"/>
              </a:rPr>
              <a:t>Memory object</a:t>
            </a: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 sz="2400"/>
              <a:t>is a source of memory. Tasks can access it by mapping portions of an object.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memory object can be any object for which memory-mapped access makes some sense.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817800" y="1178750"/>
            <a:ext cx="70653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Features and Goals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System Model &amp; Kernel Model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System Architecture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IPC mechanism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of RPC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Objects and their Component.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Load Balancing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Process Management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Memory management/Device Management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Can this OS be used for implementing cloud -Cloud Example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Deployment model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Delivery model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Load Balancing</a:t>
            </a:r>
            <a:endParaRPr sz="3000"/>
          </a:p>
        </p:txBody>
      </p:sp>
      <p:sp>
        <p:nvSpPr>
          <p:cNvPr id="386" name="Google Shape;386;p67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67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88" name="Google Shape;388;p6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389" name="Google Shape;389;p67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67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67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Nilam khattal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817800" y="444350"/>
            <a:ext cx="455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Load Balancing</a:t>
            </a:r>
            <a:endParaRPr b="1" sz="3200"/>
          </a:p>
        </p:txBody>
      </p:sp>
      <p:sp>
        <p:nvSpPr>
          <p:cNvPr id="397" name="Google Shape;397;p68"/>
          <p:cNvSpPr txBox="1"/>
          <p:nvPr>
            <p:ph idx="4294967295" type="body"/>
          </p:nvPr>
        </p:nvSpPr>
        <p:spPr>
          <a:xfrm>
            <a:off x="817800" y="1090675"/>
            <a:ext cx="7758900" cy="3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Distribution of load to the processing elements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It’ a strategy make every processor equally busy &amp; finish work at same time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Load balancing operation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Location Rule        Distribution Rule           Selection Rule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Improves performance of each node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Reduces job idle time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Quality depends on no of steps &amp; extent of load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type="title"/>
          </p:nvPr>
        </p:nvSpPr>
        <p:spPr>
          <a:xfrm>
            <a:off x="756025" y="444350"/>
            <a:ext cx="72168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Types of Load Balancing</a:t>
            </a:r>
            <a:endParaRPr b="1" sz="3200"/>
          </a:p>
        </p:txBody>
      </p:sp>
      <p:sp>
        <p:nvSpPr>
          <p:cNvPr id="403" name="Google Shape;403;p69"/>
          <p:cNvSpPr txBox="1"/>
          <p:nvPr>
            <p:ph idx="4294967295" type="body"/>
          </p:nvPr>
        </p:nvSpPr>
        <p:spPr>
          <a:xfrm>
            <a:off x="681675" y="1254950"/>
            <a:ext cx="80064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Static Load Balancing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Processes assigned at compile time.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No change or reassignment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Probabilistic algorithm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Dynamic Load algorithm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Job/reassigned done at runtime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lphaLcPeriod"/>
            </a:pPr>
            <a:r>
              <a:rPr lang="en" sz="2400">
                <a:solidFill>
                  <a:schemeClr val="lt1"/>
                </a:solidFill>
              </a:rPr>
              <a:t>Communication over heads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0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management</a:t>
            </a:r>
            <a:endParaRPr sz="3000"/>
          </a:p>
        </p:txBody>
      </p:sp>
      <p:sp>
        <p:nvSpPr>
          <p:cNvPr id="409" name="Google Shape;409;p70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70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1" name="Google Shape;411;p7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12" name="Google Shape;412;p70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3" name="Google Shape;413;p70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70"/>
          <p:cNvSpPr txBox="1"/>
          <p:nvPr>
            <p:ph type="title"/>
          </p:nvPr>
        </p:nvSpPr>
        <p:spPr>
          <a:xfrm>
            <a:off x="3772700" y="3969450"/>
            <a:ext cx="4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Diksha Bandagale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Siddhesh chaughule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2323200" y="454525"/>
            <a:ext cx="68208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Basic </a:t>
            </a:r>
            <a:r>
              <a:rPr lang="en" sz="2700"/>
              <a:t>Abstraction</a:t>
            </a:r>
            <a:endParaRPr sz="2700"/>
          </a:p>
        </p:txBody>
      </p:sp>
      <p:sp>
        <p:nvSpPr>
          <p:cNvPr id="420" name="Google Shape;420;p71"/>
          <p:cNvSpPr txBox="1"/>
          <p:nvPr>
            <p:ph idx="1" type="subTitle"/>
          </p:nvPr>
        </p:nvSpPr>
        <p:spPr>
          <a:xfrm>
            <a:off x="2229300" y="870925"/>
            <a:ext cx="67416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two basic abstractions used for process management in Mach are task(Process) and thread.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 and Thread States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At any instance of time, a thread may be in one of the following states: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Running.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Suspended.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title"/>
          </p:nvPr>
        </p:nvSpPr>
        <p:spPr>
          <a:xfrm>
            <a:off x="817800" y="444350"/>
            <a:ext cx="75129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Operations on Processes and threads</a:t>
            </a:r>
            <a:endParaRPr sz="2800"/>
          </a:p>
        </p:txBody>
      </p:sp>
      <p:sp>
        <p:nvSpPr>
          <p:cNvPr id="426" name="Google Shape;426;p72"/>
          <p:cNvSpPr txBox="1"/>
          <p:nvPr>
            <p:ph idx="1" type="body"/>
          </p:nvPr>
        </p:nvSpPr>
        <p:spPr>
          <a:xfrm>
            <a:off x="817800" y="1853275"/>
            <a:ext cx="7025100" cy="28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process owns a process port and each thread owns a thread port.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Process management primitives provided in Mach include those for creating a process, killing a process, suspending or resuming a process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Mach, threads are managed by the kernel..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type="title"/>
          </p:nvPr>
        </p:nvSpPr>
        <p:spPr>
          <a:xfrm>
            <a:off x="817800" y="444350"/>
            <a:ext cx="636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The C-threads Package</a:t>
            </a:r>
            <a:endParaRPr sz="2700"/>
          </a:p>
        </p:txBody>
      </p:sp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817800" y="1302650"/>
            <a:ext cx="73875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C-threads package allows the programmers to use the kernel thread primitives in a simple and convenient manner.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The routines for direct thread manipulation are given below: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Cthreadfork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Cthreadexit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Cthreadjoin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Cthread_detach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cthreadyield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>
            <p:ph type="title"/>
          </p:nvPr>
        </p:nvSpPr>
        <p:spPr>
          <a:xfrm>
            <a:off x="1942650" y="222025"/>
            <a:ext cx="5258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Threads Scheduling</a:t>
            </a:r>
            <a:endParaRPr sz="3200"/>
          </a:p>
        </p:txBody>
      </p:sp>
      <p:pic>
        <p:nvPicPr>
          <p:cNvPr id="438" name="Google Shape;4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25" y="982850"/>
            <a:ext cx="5346757" cy="39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/>
          <p:nvPr>
            <p:ph type="title"/>
          </p:nvPr>
        </p:nvSpPr>
        <p:spPr>
          <a:xfrm>
            <a:off x="1665150" y="444350"/>
            <a:ext cx="58137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Scheduling algorithm</a:t>
            </a:r>
            <a:endParaRPr sz="3200"/>
          </a:p>
        </p:txBody>
      </p:sp>
      <p:sp>
        <p:nvSpPr>
          <p:cNvPr id="444" name="Google Shape;444;p75"/>
          <p:cNvSpPr txBox="1"/>
          <p:nvPr>
            <p:ph idx="1" type="body"/>
          </p:nvPr>
        </p:nvSpPr>
        <p:spPr>
          <a:xfrm>
            <a:off x="704250" y="1439000"/>
            <a:ext cx="77355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When a thread blocks, exits or uses up its quantum, CPU looks on local run queue to see if there are any active threads.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it is nonzero, search for highest priority thread.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empty, same algorithm applied to global run queue.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no thread to run, a special idle thread is run until some become ready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6"/>
          <p:cNvSpPr txBox="1"/>
          <p:nvPr>
            <p:ph type="title"/>
          </p:nvPr>
        </p:nvSpPr>
        <p:spPr>
          <a:xfrm>
            <a:off x="986700" y="432025"/>
            <a:ext cx="717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ScheDUliNg AlgoriThm COTD.</a:t>
            </a:r>
            <a:endParaRPr sz="3200"/>
          </a:p>
        </p:txBody>
      </p:sp>
      <p:sp>
        <p:nvSpPr>
          <p:cNvPr id="450" name="Google Shape;450;p76"/>
          <p:cNvSpPr txBox="1"/>
          <p:nvPr>
            <p:ph idx="1" type="body"/>
          </p:nvPr>
        </p:nvSpPr>
        <p:spPr>
          <a:xfrm>
            <a:off x="875700" y="1401150"/>
            <a:ext cx="7392600" cy="23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a runnable thread found, scheduled and run for one quantum.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one quantum, check local and global queue for any runnable thread.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 found, thread switch occur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not found, thread run for another one quantum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41"/>
          <p:cNvSpPr txBox="1"/>
          <p:nvPr>
            <p:ph idx="1" type="subTitle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41">
            <a:hlinkClick/>
          </p:cNvPr>
          <p:cNvSpPr/>
          <p:nvPr/>
        </p:nvSpPr>
        <p:spPr>
          <a:xfrm>
            <a:off x="4033200" y="3584675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41">
            <a:hlinkClick/>
          </p:cNvPr>
          <p:cNvSpPr txBox="1"/>
          <p:nvPr>
            <p:ph idx="1" type="subTitle"/>
          </p:nvPr>
        </p:nvSpPr>
        <p:spPr>
          <a:xfrm>
            <a:off x="4167000" y="3647825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7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Memory management </a:t>
            </a:r>
            <a:endParaRPr sz="3000"/>
          </a:p>
        </p:txBody>
      </p:sp>
      <p:sp>
        <p:nvSpPr>
          <p:cNvPr id="456" name="Google Shape;456;p77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57" name="Google Shape;457;p77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58" name="Google Shape;458;p77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59" name="Google Shape;459;p77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77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Anuradha date</a:t>
            </a:r>
            <a:endParaRPr sz="1800"/>
          </a:p>
        </p:txBody>
      </p:sp>
      <p:sp>
        <p:nvSpPr>
          <p:cNvPr id="461" name="Google Shape;461;p77">
            <a:hlinkClick/>
          </p:cNvPr>
          <p:cNvSpPr txBox="1"/>
          <p:nvPr>
            <p:ph idx="4294967295" type="subTitle"/>
          </p:nvPr>
        </p:nvSpPr>
        <p:spPr>
          <a:xfrm>
            <a:off x="7137000" y="316430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/>
          <p:nvPr>
            <p:ph type="title"/>
          </p:nvPr>
        </p:nvSpPr>
        <p:spPr>
          <a:xfrm>
            <a:off x="817800" y="160325"/>
            <a:ext cx="51777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Memory Management</a:t>
            </a:r>
            <a:endParaRPr sz="3200"/>
          </a:p>
        </p:txBody>
      </p:sp>
      <p:sp>
        <p:nvSpPr>
          <p:cNvPr id="467" name="Google Shape;467;p78"/>
          <p:cNvSpPr txBox="1"/>
          <p:nvPr>
            <p:ph idx="1" type="body"/>
          </p:nvPr>
        </p:nvSpPr>
        <p:spPr>
          <a:xfrm>
            <a:off x="817800" y="855225"/>
            <a:ext cx="73464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Memory objects are used to manage secondary storage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represent the files ,pipes etc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User-level Memory Managers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Back up the Memory object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Responsible for consistency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System Calls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Allocate , deallocate and return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Shared Memory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Supported only when execution is on </a:t>
            </a:r>
            <a:r>
              <a:rPr lang="en" sz="2400"/>
              <a:t>processors that </a:t>
            </a:r>
            <a:r>
              <a:rPr lang="en" sz="2400"/>
              <a:t> share memory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Reduces complexity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817800" y="160325"/>
            <a:ext cx="51777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Memory Management</a:t>
            </a:r>
            <a:endParaRPr sz="3200"/>
          </a:p>
        </p:txBody>
      </p:sp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742800" y="1466000"/>
            <a:ext cx="73464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split in 3 parts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Pmap module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Machine independent kernel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The memory manager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Cloud Example</a:t>
            </a:r>
            <a:endParaRPr sz="3000"/>
          </a:p>
        </p:txBody>
      </p:sp>
      <p:sp>
        <p:nvSpPr>
          <p:cNvPr id="479" name="Google Shape;479;p80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80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81" name="Google Shape;481;p80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82" name="Google Shape;482;p80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3" name="Google Shape;483;p80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80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Mantasha shaikh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1"/>
          <p:cNvSpPr txBox="1"/>
          <p:nvPr/>
        </p:nvSpPr>
        <p:spPr>
          <a:xfrm>
            <a:off x="673175" y="1940300"/>
            <a:ext cx="79623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Yes, we can use Mach as a cloud operating system.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In 1989, OSF a consortium of computer vendors, selected Mach.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OSF has important companies like IBM, HP. &amp; </a:t>
            </a: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DEC.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NeXT workstation also used Mach.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It is compatible with BSD Unix.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Although, cloud platforms uses their own flavor of linux. 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90" name="Google Shape;490;p81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Cloud example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2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Deployment model </a:t>
            </a:r>
            <a:endParaRPr sz="3000"/>
          </a:p>
        </p:txBody>
      </p:sp>
      <p:sp>
        <p:nvSpPr>
          <p:cNvPr id="496" name="Google Shape;496;p82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82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98" name="Google Shape;498;p82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499" name="Google Shape;499;p82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00" name="Google Shape;500;p82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 txBox="1"/>
          <p:nvPr>
            <p:ph idx="4294967295" type="title"/>
          </p:nvPr>
        </p:nvSpPr>
        <p:spPr>
          <a:xfrm>
            <a:off x="817800" y="444350"/>
            <a:ext cx="65550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Deployment model 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3"/>
          <p:cNvSpPr txBox="1"/>
          <p:nvPr>
            <p:ph idx="4294967295" type="body"/>
          </p:nvPr>
        </p:nvSpPr>
        <p:spPr>
          <a:xfrm>
            <a:off x="941450" y="1228475"/>
            <a:ext cx="7274700" cy="3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Public Cloud</a:t>
            </a:r>
            <a:endParaRPr b="1"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Services are rendered by third-party providers over a network open for public use</a:t>
            </a: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Provide an access control mechanism for their users. 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 responsibilities over the management of the cloud – you only use it to store your data, and pay as you go.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Private Cloud</a:t>
            </a:r>
            <a:endParaRPr b="1" sz="2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 private cloud refers to a cloud deployment model operated exclusively for a single organization.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en"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Mach can be deployed using private cloud deployment model.</a:t>
            </a:r>
            <a:endParaRPr sz="1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4"/>
          <p:cNvSpPr txBox="1"/>
          <p:nvPr>
            <p:ph idx="4294967295"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Deployment model 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4"/>
          <p:cNvSpPr txBox="1"/>
          <p:nvPr>
            <p:ph idx="4294967295" type="body"/>
          </p:nvPr>
        </p:nvSpPr>
        <p:spPr>
          <a:xfrm>
            <a:off x="817800" y="961800"/>
            <a:ext cx="7065300" cy="3963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Hybrid Cloud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</a:pPr>
            <a:r>
              <a:rPr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Hybrid Cloud is a type of Cloud Computing which is integrated into more than two cloud servers.</a:t>
            </a:r>
            <a:endParaRPr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example, in case of high-volume, less sensible data that doesn’t require strong security layers.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513" name="Google Shape;5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550" y="1254950"/>
            <a:ext cx="5185325" cy="14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5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delivery model </a:t>
            </a:r>
            <a:endParaRPr sz="3000"/>
          </a:p>
        </p:txBody>
      </p:sp>
      <p:sp>
        <p:nvSpPr>
          <p:cNvPr id="519" name="Google Shape;519;p85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0" name="Google Shape;520;p85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1" name="Google Shape;521;p85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522" name="Google Shape;522;p85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3" name="Google Shape;523;p85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85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Prashika walke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6"/>
          <p:cNvSpPr txBox="1"/>
          <p:nvPr>
            <p:ph type="title"/>
          </p:nvPr>
        </p:nvSpPr>
        <p:spPr>
          <a:xfrm>
            <a:off x="438950" y="56400"/>
            <a:ext cx="82575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Delivery model</a:t>
            </a:r>
            <a:endParaRPr sz="2600"/>
          </a:p>
        </p:txBody>
      </p:sp>
      <p:sp>
        <p:nvSpPr>
          <p:cNvPr id="530" name="Google Shape;530;p86"/>
          <p:cNvSpPr txBox="1"/>
          <p:nvPr>
            <p:ph idx="1" type="subTitle"/>
          </p:nvPr>
        </p:nvSpPr>
        <p:spPr>
          <a:xfrm>
            <a:off x="230025" y="622850"/>
            <a:ext cx="8751000" cy="4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Infrastructure-as-a-service(IaaS)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The IaaS delivery model represents a self-contained IT environment that can be accessed and managed via cloud service-based interfaces.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This environment can include hardware, network, connectivity, operating systems, and other “raw” IT resources.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The general purpose of an IaaS environment is to provide cloud consumers with a high level of control and responsibility over its configuration and utilization.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Mach can be delivered using IaaS delivery model.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Platform-as-a-service(PaaS)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The PaaS delivery model represents a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predefined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 “ready-to-use” environment typically comprised of already deployed and configured IT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resources.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Specifically, Paas relies on (and it's primarily defined by) the usage of a ready-made environment.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That establishes a set of pre-packaged products and tools used to support the entire delivery lifecycle of custom applications.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>
            <p:ph type="ctrTitle"/>
          </p:nvPr>
        </p:nvSpPr>
        <p:spPr>
          <a:xfrm>
            <a:off x="1183800" y="903000"/>
            <a:ext cx="7136400" cy="32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 is a microkernel-based operating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at  </a:t>
            </a:r>
            <a:r>
              <a:rPr lang="en"/>
              <a:t>Carnegie-Mellon University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 Richard rashid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</a:t>
            </a:r>
            <a:r>
              <a:rPr lang="en"/>
              <a:t>support</a:t>
            </a:r>
            <a:r>
              <a:rPr lang="en"/>
              <a:t> of  DARPA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2">
            <a:hlinkClick/>
          </p:cNvPr>
          <p:cNvSpPr/>
          <p:nvPr/>
        </p:nvSpPr>
        <p:spPr>
          <a:xfrm>
            <a:off x="3418500" y="2078975"/>
            <a:ext cx="4733400" cy="441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42">
            <a:hlinkClick/>
          </p:cNvPr>
          <p:cNvSpPr/>
          <p:nvPr/>
        </p:nvSpPr>
        <p:spPr>
          <a:xfrm>
            <a:off x="1688100" y="2725750"/>
            <a:ext cx="2676900" cy="441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42">
            <a:hlinkClick/>
          </p:cNvPr>
          <p:cNvSpPr/>
          <p:nvPr/>
        </p:nvSpPr>
        <p:spPr>
          <a:xfrm>
            <a:off x="4507050" y="3372525"/>
            <a:ext cx="1122900" cy="441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7"/>
          <p:cNvSpPr txBox="1"/>
          <p:nvPr>
            <p:ph type="title"/>
          </p:nvPr>
        </p:nvSpPr>
        <p:spPr>
          <a:xfrm>
            <a:off x="311500" y="277675"/>
            <a:ext cx="705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Delivery model</a:t>
            </a:r>
            <a:endParaRPr sz="2600"/>
          </a:p>
        </p:txBody>
      </p:sp>
      <p:sp>
        <p:nvSpPr>
          <p:cNvPr id="536" name="Google Shape;536;p87"/>
          <p:cNvSpPr txBox="1"/>
          <p:nvPr>
            <p:ph idx="1" type="subTitle"/>
          </p:nvPr>
        </p:nvSpPr>
        <p:spPr>
          <a:xfrm>
            <a:off x="311501" y="1173078"/>
            <a:ext cx="84753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Software-as-a-service(SaaS)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The SaaS delivery model is typically used to make a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reusable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 cloud service widely available to range of cloud consumers.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An entire marketplace exits around SaaS products that can be leased and used for different purposes and via different terms.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A cloud consumer is generally granted very limited administrative control over a SaaS implementation.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It is most often provisional by the cloud provider, but it can be legally owned by whichever entity assumes the cloud service owner role.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>
            <p:ph type="ctrTitle"/>
          </p:nvPr>
        </p:nvSpPr>
        <p:spPr>
          <a:xfrm>
            <a:off x="2444700" y="579250"/>
            <a:ext cx="42546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References</a:t>
            </a:r>
            <a:endParaRPr sz="4000"/>
          </a:p>
        </p:txBody>
      </p:sp>
      <p:sp>
        <p:nvSpPr>
          <p:cNvPr id="542" name="Google Shape;542;p88"/>
          <p:cNvSpPr txBox="1"/>
          <p:nvPr/>
        </p:nvSpPr>
        <p:spPr>
          <a:xfrm>
            <a:off x="900150" y="1314775"/>
            <a:ext cx="73437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dvent Pro"/>
              <a:buAutoNum type="arabicParenR"/>
            </a:pPr>
            <a:r>
              <a:rPr lang="en" sz="3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PK Sinha - Distributed Operating System</a:t>
            </a:r>
            <a:endParaRPr sz="3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dvent Pro"/>
              <a:buAutoNum type="arabicParenR"/>
            </a:pPr>
            <a:r>
              <a:rPr lang="en" sz="3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OS Book - https://www.os-book.com/OS9/appendices-dir/b.pdf</a:t>
            </a:r>
            <a:endParaRPr sz="3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>
            <p:ph type="ctrTitle"/>
          </p:nvPr>
        </p:nvSpPr>
        <p:spPr>
          <a:xfrm>
            <a:off x="2785650" y="1462075"/>
            <a:ext cx="3572700" cy="5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sp>
        <p:nvSpPr>
          <p:cNvPr id="548" name="Google Shape;548;p89"/>
          <p:cNvSpPr txBox="1"/>
          <p:nvPr/>
        </p:nvSpPr>
        <p:spPr>
          <a:xfrm>
            <a:off x="2962650" y="2650650"/>
            <a:ext cx="32187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Any Questions?</a:t>
            </a:r>
            <a:endParaRPr sz="3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3355375" y="1913225"/>
            <a:ext cx="47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Features and goals</a:t>
            </a:r>
            <a:endParaRPr sz="3000"/>
          </a:p>
        </p:txBody>
      </p:sp>
      <p:sp>
        <p:nvSpPr>
          <p:cNvPr id="185" name="Google Shape;185;p43">
            <a:hlinkClick/>
          </p:cNvPr>
          <p:cNvSpPr/>
          <p:nvPr/>
        </p:nvSpPr>
        <p:spPr>
          <a:xfrm>
            <a:off x="7003200" y="3038000"/>
            <a:ext cx="1077600" cy="4638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43">
            <a:hlinkClick/>
          </p:cNvPr>
          <p:cNvSpPr txBox="1"/>
          <p:nvPr>
            <p:ph idx="1" type="subTitle"/>
          </p:nvPr>
        </p:nvSpPr>
        <p:spPr>
          <a:xfrm>
            <a:off x="7137000" y="3101150"/>
            <a:ext cx="810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7" name="Google Shape;187;p43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188" name="Google Shape;188;p43">
              <a:hlinkClick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9" name="Google Shape;189;p43">
              <a:hlinkClick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rect b="b" l="l" r="r" t="t"/>
              <a:pathLst>
                <a:path extrusionOk="0" h="10342" w="11217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43"/>
          <p:cNvSpPr txBox="1"/>
          <p:nvPr>
            <p:ph type="title"/>
          </p:nvPr>
        </p:nvSpPr>
        <p:spPr>
          <a:xfrm>
            <a:off x="6111200" y="3969450"/>
            <a:ext cx="2365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Hammad Ansari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>
            <a:hlinkClick/>
          </p:cNvPr>
          <p:cNvSpPr/>
          <p:nvPr/>
        </p:nvSpPr>
        <p:spPr>
          <a:xfrm>
            <a:off x="917050" y="10645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6" name="Google Shape;196;p44"/>
          <p:cNvSpPr txBox="1"/>
          <p:nvPr>
            <p:ph idx="1" type="subTitle"/>
          </p:nvPr>
        </p:nvSpPr>
        <p:spPr>
          <a:xfrm>
            <a:off x="1046200" y="11497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Open-System Architecture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7" name="Google Shape;197;p44">
            <a:hlinkClick/>
          </p:cNvPr>
          <p:cNvSpPr/>
          <p:nvPr/>
        </p:nvSpPr>
        <p:spPr>
          <a:xfrm>
            <a:off x="3467850" y="24668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8" name="Google Shape;198;p44"/>
          <p:cNvSpPr txBox="1"/>
          <p:nvPr>
            <p:ph idx="1" type="subTitle"/>
          </p:nvPr>
        </p:nvSpPr>
        <p:spPr>
          <a:xfrm>
            <a:off x="3597000" y="25520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Flexible IPC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9" name="Google Shape;199;p44">
            <a:hlinkClick/>
          </p:cNvPr>
          <p:cNvSpPr/>
          <p:nvPr/>
        </p:nvSpPr>
        <p:spPr>
          <a:xfrm>
            <a:off x="917050" y="24668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0" name="Google Shape;200;p44"/>
          <p:cNvSpPr txBox="1"/>
          <p:nvPr>
            <p:ph idx="1" type="subTitle"/>
          </p:nvPr>
        </p:nvSpPr>
        <p:spPr>
          <a:xfrm>
            <a:off x="1046200" y="25520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Flexible Memory Management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1" name="Google Shape;201;p44">
            <a:hlinkClick/>
          </p:cNvPr>
          <p:cNvSpPr/>
          <p:nvPr/>
        </p:nvSpPr>
        <p:spPr>
          <a:xfrm>
            <a:off x="3464400" y="10645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2" name="Google Shape;202;p44"/>
          <p:cNvSpPr txBox="1"/>
          <p:nvPr>
            <p:ph idx="1" type="subTitle"/>
          </p:nvPr>
        </p:nvSpPr>
        <p:spPr>
          <a:xfrm>
            <a:off x="3593550" y="11497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Compatibility with BSD UNIX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3" name="Google Shape;203;p44">
            <a:hlinkClick/>
          </p:cNvPr>
          <p:cNvSpPr/>
          <p:nvPr/>
        </p:nvSpPr>
        <p:spPr>
          <a:xfrm>
            <a:off x="5943250" y="24668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4" name="Google Shape;204;p44"/>
          <p:cNvSpPr txBox="1"/>
          <p:nvPr>
            <p:ph idx="1" type="subTitle"/>
          </p:nvPr>
        </p:nvSpPr>
        <p:spPr>
          <a:xfrm>
            <a:off x="6072400" y="25520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High Performance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5" name="Google Shape;205;p44">
            <a:hlinkClick/>
          </p:cNvPr>
          <p:cNvSpPr/>
          <p:nvPr/>
        </p:nvSpPr>
        <p:spPr>
          <a:xfrm>
            <a:off x="5943250" y="10645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6" name="Google Shape;206;p44"/>
          <p:cNvSpPr txBox="1"/>
          <p:nvPr>
            <p:ph idx="1" type="subTitle"/>
          </p:nvPr>
        </p:nvSpPr>
        <p:spPr>
          <a:xfrm>
            <a:off x="6072400" y="11497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Network Transparency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7" name="Google Shape;207;p44">
            <a:hlinkClick/>
          </p:cNvPr>
          <p:cNvSpPr/>
          <p:nvPr/>
        </p:nvSpPr>
        <p:spPr>
          <a:xfrm>
            <a:off x="3467850" y="3686050"/>
            <a:ext cx="2208300" cy="7284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8" name="Google Shape;208;p44"/>
          <p:cNvSpPr txBox="1"/>
          <p:nvPr>
            <p:ph idx="1" type="subTitle"/>
          </p:nvPr>
        </p:nvSpPr>
        <p:spPr>
          <a:xfrm>
            <a:off x="3597000" y="37712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dvent Pro"/>
                <a:ea typeface="Advent Pro"/>
                <a:cs typeface="Advent Pro"/>
                <a:sym typeface="Advent Pro"/>
              </a:rPr>
              <a:t>Simple Programmer Interface</a:t>
            </a:r>
            <a:endParaRPr sz="16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/>
        </p:nvSpPr>
        <p:spPr>
          <a:xfrm>
            <a:off x="673175" y="1567250"/>
            <a:ext cx="7752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Main Design Goal: Providing a base for building new operating systems and emulating the existing ones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14" name="Google Shape;214;p45"/>
          <p:cNvSpPr txBox="1"/>
          <p:nvPr>
            <p:ph idx="4294967295" type="ctrTitle"/>
          </p:nvPr>
        </p:nvSpPr>
        <p:spPr>
          <a:xfrm>
            <a:off x="673175" y="441775"/>
            <a:ext cx="67317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Open-System architecture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5" name="Google Shape;215;p45"/>
          <p:cNvSpPr txBox="1"/>
          <p:nvPr>
            <p:ph idx="4294967295" type="ctrTitle"/>
          </p:nvPr>
        </p:nvSpPr>
        <p:spPr>
          <a:xfrm>
            <a:off x="631100" y="275062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Compatibility with BSD UNIX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631100" y="3876100"/>
            <a:ext cx="7752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Full compatibility with UNIX was an important goal of MACH. So, it could receive global acceptance.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idx="4294967295" type="ctrTitle"/>
          </p:nvPr>
        </p:nvSpPr>
        <p:spPr>
          <a:xfrm>
            <a:off x="673175" y="441775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Network transparency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673175" y="1567250"/>
            <a:ext cx="77520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 higher level network wide naming system is used in Mach.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23" name="Google Shape;223;p46"/>
          <p:cNvSpPr txBox="1"/>
          <p:nvPr>
            <p:ph idx="4294967295" type="ctrTitle"/>
          </p:nvPr>
        </p:nvSpPr>
        <p:spPr>
          <a:xfrm>
            <a:off x="673175" y="2713750"/>
            <a:ext cx="6731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Flexibility memory management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24" name="Google Shape;224;p46"/>
          <p:cNvSpPr txBox="1"/>
          <p:nvPr/>
        </p:nvSpPr>
        <p:spPr>
          <a:xfrm>
            <a:off x="673175" y="3839225"/>
            <a:ext cx="7752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Char char="●"/>
            </a:pPr>
            <a:r>
              <a:rPr lang="en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Mach provides an elaborate virtual-memory system that is implemented in terms of fixed-size pages.</a:t>
            </a:r>
            <a:endParaRPr sz="2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